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4" r:id="rId6"/>
    <p:sldId id="263" r:id="rId7"/>
    <p:sldId id="266" r:id="rId8"/>
    <p:sldId id="267" r:id="rId9"/>
    <p:sldId id="268" r:id="rId10"/>
    <p:sldId id="269" r:id="rId11"/>
    <p:sldId id="270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56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7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61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817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19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51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738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92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88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6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226BC2F-8BCC-4911-BFDA-9F1C4B9D2FD2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36D82E8-A0B6-4E86-8BC1-029EE48208D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70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398034" cy="3566160"/>
          </a:xfrm>
        </p:spPr>
        <p:txBody>
          <a:bodyPr>
            <a:noAutofit/>
          </a:bodyPr>
          <a:lstStyle/>
          <a:p>
            <a:r>
              <a:rPr lang="kk-KZ" sz="5400" b="1" dirty="0"/>
              <a:t>Картографиялық бейнелерге авторлық құқықтарды құқықтық қорғау </a:t>
            </a:r>
            <a:r>
              <a:rPr lang="kk-KZ" sz="5400" b="1" dirty="0" smtClean="0"/>
              <a:t>ерекшеліктері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327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0170" y="1063509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Қазақстан Республикасының қолданыстағы заңнамасы </a:t>
            </a:r>
            <a:r>
              <a:rPr lang="kk-KZ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авторлық құқық 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деп автордың – шығармашылық еңбегімен зияткерлік меншік объектісі болып табылатын қандай да бір ғылым, әдебиет немесе өнер туындысын жасаған жеке тұлғаның мүліктік және жеке мүліктік емес құқықтарын, олардың мақсатына, мазмұны мен қадір-қасиетіне, сондай-ақ оларды білдіру тәсілі мен нысанына қарамастан түсінеді.</a:t>
            </a:r>
            <a:endParaRPr lang="ru-RU" sz="2400" dirty="0"/>
          </a:p>
        </p:txBody>
      </p:sp>
      <p:pic>
        <p:nvPicPr>
          <p:cNvPr id="1026" name="Picture 2" descr="https://cf.ppt-online.org/files/slide/i/iEJPkuaqjpGgAs6cYQ8R1lFSNoXzHxhBTvbZt4/slide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8" r="57845" b="9197"/>
          <a:stretch/>
        </p:blipFill>
        <p:spPr bwMode="auto">
          <a:xfrm>
            <a:off x="8152948" y="943429"/>
            <a:ext cx="3120796" cy="468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81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08229" y="0"/>
            <a:ext cx="783771" cy="6328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14514" y="0"/>
            <a:ext cx="783771" cy="6328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443" t="17411" r="23227" b="9771"/>
          <a:stretch/>
        </p:blipFill>
        <p:spPr>
          <a:xfrm>
            <a:off x="740228" y="0"/>
            <a:ext cx="10668001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93371" y="595086"/>
            <a:ext cx="2554515" cy="841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>
                <a:solidFill>
                  <a:schemeClr val="tx1"/>
                </a:solidFill>
              </a:rPr>
              <a:t>әдеби туындылар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93370" y="1763485"/>
            <a:ext cx="2554515" cy="8490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драмалық және музыкалық-драмалық туындылар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3369" y="2743199"/>
            <a:ext cx="2554515" cy="9180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сценарий туындылары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93368" y="3958772"/>
            <a:ext cx="2554515" cy="841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хореография және пантомима туындылары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93367" y="5098145"/>
            <a:ext cx="2554515" cy="841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мәтiнi бар немесе мәтiнi жоқ музыкалық туындылар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13487" y="580571"/>
            <a:ext cx="2801256" cy="841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дыбыс-бейнежазу туындылары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13487" y="1567543"/>
            <a:ext cx="2801256" cy="10522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кескiндеме, мүсiндеме, графика және бейнелеу өнерiнiң басқа да </a:t>
            </a:r>
            <a:r>
              <a:rPr lang="kk-KZ" dirty="0" smtClean="0">
                <a:solidFill>
                  <a:schemeClr val="tx1"/>
                </a:solidFill>
              </a:rPr>
              <a:t>туындылары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02624" y="4379686"/>
            <a:ext cx="2670626" cy="16909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карталар, жоспарлар, нобайлар, безендiрулер және географияға, топография мен басқа ғылымдарға қатысты үш өлшемдi туындылар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42515" y="2714171"/>
            <a:ext cx="2772228" cy="841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қолданбалы өнер </a:t>
            </a:r>
            <a:r>
              <a:rPr lang="kk-KZ" dirty="0" smtClean="0">
                <a:solidFill>
                  <a:schemeClr val="tx1"/>
                </a:solidFill>
              </a:rPr>
              <a:t>туындылары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157021" y="3650341"/>
            <a:ext cx="2743208" cy="11357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сәулет, қала құрылысы, дизайн және бау-саябақ өнерi туындылары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17138" y="477155"/>
            <a:ext cx="2656112" cy="1271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суретке түсiру туындылары және суретке түсiруге орайлас әдiстермен жасалған </a:t>
            </a:r>
            <a:r>
              <a:rPr lang="kk-KZ" dirty="0" smtClean="0">
                <a:solidFill>
                  <a:schemeClr val="tx1"/>
                </a:solidFill>
              </a:rPr>
              <a:t>туындылар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142515" y="5034644"/>
            <a:ext cx="2772228" cy="841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ЭЕМ-ге арналған бағдарламалар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4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7344229" y="2195580"/>
            <a:ext cx="4078514" cy="25757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pc="1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800" spc="1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Авторлық құқық объектiлерi болмайтын туындылар</a:t>
            </a:r>
            <a:endParaRPr lang="ru-RU" sz="200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827314" y="856343"/>
            <a:ext cx="5370286" cy="146594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spc="1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ресми құжаттар (заңдар, сот шешiмдерi, заң әкiмшiлiк, сот сипатындағы және дипломатиялық сипаттағы өзге де мәтiндер), сондай-ақ олардың ресми аудармалары;</a:t>
            </a:r>
            <a:endParaRPr lang="ru-RU" sz="1400" b="1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827312" y="4839931"/>
            <a:ext cx="5239659" cy="146594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мемлекеттiк нышандар мен белгiлер (жалаулар, елтаңбалар, ордендер, ақша белгiлерi және өзге де мемлекеттiк нышандар мен белгiлер);</a:t>
            </a:r>
            <a:endParaRPr lang="ru-RU" b="1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827314" y="2708951"/>
            <a:ext cx="5007429" cy="77448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халық шығармашылығы туындылары</a:t>
            </a:r>
            <a:endParaRPr lang="ru-RU" b="1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827313" y="3774441"/>
            <a:ext cx="5007429" cy="77448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spc="1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оқиғалар мен фактiлер туралы ақпараттық сипаттағы хабарлар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5698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2000" y="1200311"/>
            <a:ext cx="3889830" cy="3757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Авторлық құқық субъектілері әдебиет, ғылым және өнер туындыларын шығармашылық еңбегімен жасаған тұлғалар (авторлар) болып табылады.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ÐÐ²ÑÐ¾ÑÑÐºÐ¸Ðµ Ð¿ÑÐ°Ð²Ð°: ÑÐ¾Ð´ÐµÑÐ¶Ð°Ð½Ð¸Ðµ, ÑÑÐ¾Ðº Ð´ÐµÐ¹ÑÑÐ²Ð¸Ñ, Ð¾Ð³ÑÐ°Ð½Ð¸ÑÐµÐ½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318" y="1446974"/>
            <a:ext cx="4947986" cy="306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3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5213" y="1055168"/>
            <a:ext cx="3965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Авторлық құқықты қорғау 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97428" y="1979935"/>
            <a:ext cx="5696858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қоршауға 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алынған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латынша «С» әрпі;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айрықша авторлық қүқыктар иесінің есімі (атауы);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туындының алгаш жарияланған жылы.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startwrite.ru/wp-content/uploads/2012/10/gold-copyright-symb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507" y="1516833"/>
            <a:ext cx="3065927" cy="306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771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2630" y="648072"/>
            <a:ext cx="8040914" cy="8632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indent="540385" algn="ctr">
              <a:lnSpc>
                <a:spcPct val="107000"/>
              </a:lnSpc>
              <a:spcAft>
                <a:spcPts val="0"/>
              </a:spcAft>
            </a:pPr>
            <a:r>
              <a:rPr lang="kk-KZ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Картографиялық туындылар авторлық құқық объектілері ретінде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571" y="2162953"/>
            <a:ext cx="4920343" cy="3234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kk-KZ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Картографиялық </a:t>
            </a:r>
            <a:r>
              <a:rPr lang="kk-KZ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туындылар </a:t>
            </a: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бұл 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ғылымға, техникаға, құрылысқа қатысы бар сәулет, географиялық, топографиялық және өзге де объектілердің екі өлшемді және үш өлшемді бейнелері материалдық тасығышта көрініс тапқан.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83087" y="2162953"/>
            <a:ext cx="4949372" cy="2839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kk-KZ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Картографиялық </a:t>
            </a:r>
            <a:r>
              <a:rPr lang="kk-KZ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өнімге 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географиялық карталар, атластар, Жерді қашықтықтан зондтау деректері, соның ішінде спутниктік суреттер (2D, 3D-форматтарда, баспа және сандық/электрондық нұсқалар) жатады.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12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933" y="689820"/>
            <a:ext cx="7205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Картографиядағы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авторлық құқық объектілері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2928" y="1840602"/>
            <a:ext cx="7324043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географиялық карталар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географиялық атластар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оспарлар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скиздер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пластикалық 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туындылар (глобустар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Жерді қашықтықтан зондтау деректері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географиялық 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деректер 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базасы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геоақпараттық 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бағдарламалық қамтамасыз 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kk-KZ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kartin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4" b="18476"/>
          <a:stretch/>
        </p:blipFill>
        <p:spPr bwMode="auto">
          <a:xfrm>
            <a:off x="6904718" y="1638659"/>
            <a:ext cx="2292311" cy="158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784" y="874448"/>
            <a:ext cx="1948996" cy="255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528" y="2878626"/>
            <a:ext cx="1944758" cy="23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973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9429" y="638406"/>
            <a:ext cx="80989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Картографиялық бейнелерге авторлық құқықтарды тіркеу тәртібі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4456" y="1715370"/>
            <a:ext cx="5399315" cy="405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fontAlgn="base">
              <a:lnSpc>
                <a:spcPct val="107000"/>
              </a:lnSpc>
              <a:spcAft>
                <a:spcPts val="0"/>
              </a:spcAft>
            </a:pPr>
            <a:r>
              <a:rPr lang="kk-KZ" sz="22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Мемлекеттік көрсетілетін қызмет стандартын Қазақстан Республикасы Әділет министрлігі әзірледі. Мемлекеттік көрсетілетін қызметті Қазақстан Республикасы Әділет министрлігінің "Ұлттық зияткерлік меншік институты" Республикалық мемлекеттік кәсіпорны көрсетеді.</a:t>
            </a:r>
            <a:endParaRPr lang="ru-RU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>
              <a:lnSpc>
                <a:spcPct val="107000"/>
              </a:lnSpc>
              <a:spcAft>
                <a:spcPts val="0"/>
              </a:spcAft>
            </a:pPr>
            <a:r>
              <a:rPr lang="kk-KZ" sz="22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Өтінішті қабылдау және оның нәтижеcін беру "электрондық үкімет" веб-порталы www.egov.kz арқылы көрсетіледі.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31428" y="1715370"/>
            <a:ext cx="5239658" cy="4077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kk-KZ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артографиялық 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суреттерді тіркеу үшін келесілерді орындау қажет:</a:t>
            </a:r>
            <a:endParaRPr lang="ru-RU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толтырылған онлайн өтініш автордың жеке кабинеті арқылы немесе электронды үкімет сайтында сенімхат бойынша оны ұсынатын тұлғаның жеке кабинеті арқылы;</a:t>
            </a:r>
            <a:endParaRPr lang="ru-RU" sz="2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әзірленген картаның немесе өзге де картографиялық туындының данасы</a:t>
            </a:r>
            <a:r>
              <a:rPr lang="kk-KZ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kk-KZ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 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 арқылы жүргізілген онлайн төлем.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258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315" y="964364"/>
            <a:ext cx="812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Авторлық құқықпен қорғалатын объектілерге құқықтардың мемлекеттік тізіліміне мәліметтерді енгізгені үшін жеке тұлғалар үшін төлем </a:t>
            </a:r>
            <a:endParaRPr lang="ru-RU" sz="2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5738" y="2794392"/>
            <a:ext cx="4235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Жеке </a:t>
            </a:r>
            <a:r>
              <a:rPr lang="kk-KZ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тұлғалар үшін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91770" y="2855948"/>
            <a:ext cx="2753703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6 </a:t>
            </a:r>
            <a:r>
              <a:rPr lang="kk-KZ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932,80 теңге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51315" y="3363373"/>
            <a:ext cx="21098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2019 </a:t>
            </a:r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жылғы</a:t>
            </a:r>
          </a:p>
          <a:p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жағдай бойынша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90447" y="4640240"/>
            <a:ext cx="6558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Жеңілдіктері бар тұлғалар үшін 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033389" y="4701796"/>
            <a:ext cx="244592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346,64 </a:t>
            </a:r>
            <a:r>
              <a:rPr lang="kk-KZ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теңге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6302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829" y="575500"/>
            <a:ext cx="962297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07000"/>
              </a:lnSpc>
              <a:spcAft>
                <a:spcPts val="0"/>
              </a:spcAft>
            </a:pPr>
            <a:r>
              <a:rPr lang="kk-KZ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Авторлық құқық объектілері ретінде картографиялық бейнелерді қорғаудың құқықтық негіздері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8629" y="1594401"/>
            <a:ext cx="1104537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топографиялық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карталар, егер мемлекеттік бюджет қаражаты есебінен құрылған болса, ал оларға айрықша құқықтар ҚР тиесілі болса, қоғамдық игілік болып табылмайды; </a:t>
            </a:r>
            <a:endParaRPr lang="kk-KZ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карталарды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немесе олардың фрагменттерін айрықша құқық иесінің рұқсатынсыз коммерциялық және өзге де мақсаттарда пайдалануға жол берілмейді; </a:t>
            </a:r>
            <a:endParaRPr lang="kk-KZ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карталарды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әр түрлі коммерциялық ұйымдардың Интернетте өз сайттарын жасау кезінде пайдалануы дау айтылатын карталардың фрагменттерін автордың келісімінсіз пайдалануға басқа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көрсетілген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карта қандай нысанда, оның ішінде электрондық картасы бар бағдарламалық қамтамасыз ету нысанында пайдаланылғанына қарамастан, бұл құқық иеленушінің авторлық құқығын бұзу болып табылады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туындыны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өтеусіз негізде тарату да авторлық құқықты бұзу болып табылады.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538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9829" y="416494"/>
            <a:ext cx="962297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07000"/>
              </a:lnSpc>
              <a:spcAft>
                <a:spcPts val="0"/>
              </a:spcAft>
            </a:pPr>
            <a:r>
              <a:rPr lang="kk-KZ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Авторлық құқық объектілері ретінде картографиялық бейнені құқықтық қорғауды талдау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30707" y="4814595"/>
            <a:ext cx="3121239" cy="954107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Авторлық құқық </a:t>
            </a:r>
            <a:endParaRPr lang="kk-KZ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объектілері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5203" y="1589547"/>
            <a:ext cx="2525484" cy="957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Географиялық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карталар 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30707" y="1610933"/>
            <a:ext cx="2430608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Авторлық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эскиздер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76137" y="1617925"/>
            <a:ext cx="2430608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Авторлық түпнұсқалар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93795" y="3104996"/>
            <a:ext cx="2430608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Бастапқы</a:t>
            </a: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карта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491280" y="1628260"/>
            <a:ext cx="1799771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Атлас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566288" y="3039681"/>
            <a:ext cx="2430608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Туынды  карта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146517" y="3104996"/>
            <a:ext cx="2430608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Авторлық макеттер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176008" y="4832402"/>
            <a:ext cx="3821716" cy="93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тұтас картаның кез келген фрагменті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909099" y="4428858"/>
            <a:ext cx="717776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2658220" y="4041296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6110942" y="4050989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9719185" y="4034329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4975039" y="4438551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лево 41"/>
          <p:cNvSpPr/>
          <p:nvPr/>
        </p:nvSpPr>
        <p:spPr>
          <a:xfrm>
            <a:off x="6934007" y="5097352"/>
            <a:ext cx="1159940" cy="406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735203" y="2916908"/>
            <a:ext cx="945335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4644759" y="2553118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7584329" y="2599127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9889407" y="2539681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1708467" y="2539681"/>
            <a:ext cx="501758" cy="387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35203" y="2940680"/>
            <a:ext cx="45719" cy="2371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827005" y="5014016"/>
            <a:ext cx="2555957" cy="40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43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059" y="2060806"/>
            <a:ext cx="4571998" cy="224676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kk-KZ" sz="2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Карталарды жасаудың автоматтандырылған технологияларын пайдалану кезінде авторлық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79781" y="840174"/>
            <a:ext cx="353763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/>
              <a:t>Автоматты</a:t>
            </a:r>
            <a:r>
              <a:rPr lang="ru-RU" sz="2400" dirty="0" smtClean="0"/>
              <a:t> </a:t>
            </a:r>
            <a:r>
              <a:rPr lang="ru-RU" sz="2400" dirty="0" err="1" smtClean="0"/>
              <a:t>құрылғыға</a:t>
            </a:r>
            <a:r>
              <a:rPr lang="ru-RU" sz="2400" dirty="0" smtClean="0"/>
              <a:t> </a:t>
            </a:r>
            <a:r>
              <a:rPr lang="ru-RU" sz="2400" dirty="0" err="1" smtClean="0"/>
              <a:t>салынған</a:t>
            </a:r>
            <a:r>
              <a:rPr lang="ru-RU" sz="2400" dirty="0" smtClean="0"/>
              <a:t> </a:t>
            </a:r>
            <a:r>
              <a:rPr lang="ru-RU" sz="2400" dirty="0" err="1" smtClean="0"/>
              <a:t>бағдарламаның</a:t>
            </a:r>
            <a:r>
              <a:rPr lang="ru-RU" sz="2400" dirty="0" smtClean="0"/>
              <a:t> </a:t>
            </a:r>
            <a:r>
              <a:rPr lang="ru-RU" sz="2400" dirty="0" err="1" smtClean="0"/>
              <a:t>сипаттамалары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779781" y="2953357"/>
            <a:ext cx="465319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ru-RU" sz="2400" dirty="0" err="1" smtClean="0"/>
              <a:t>Бағдарламаны</a:t>
            </a:r>
            <a:r>
              <a:rPr lang="ru-RU" sz="2400" dirty="0" smtClean="0"/>
              <a:t>  </a:t>
            </a:r>
            <a:r>
              <a:rPr lang="ru-RU" sz="2400" dirty="0" err="1" smtClean="0"/>
              <a:t>пайдалану</a:t>
            </a:r>
            <a:r>
              <a:rPr lang="ru-RU" sz="2400" dirty="0" smtClean="0"/>
              <a:t> </a:t>
            </a:r>
            <a:r>
              <a:rPr lang="ru-RU" sz="2400" dirty="0" err="1" smtClean="0"/>
              <a:t>сипаты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79781" y="4147918"/>
            <a:ext cx="440049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/>
              <a:t>Тиісті</a:t>
            </a:r>
            <a:r>
              <a:rPr lang="ru-RU" sz="2400" dirty="0" smtClean="0"/>
              <a:t>  </a:t>
            </a:r>
            <a:r>
              <a:rPr lang="ru-RU" sz="2400" dirty="0" err="1" smtClean="0"/>
              <a:t>объектіні</a:t>
            </a:r>
            <a:r>
              <a:rPr lang="ru-RU" sz="2400" dirty="0" smtClean="0"/>
              <a:t> </a:t>
            </a:r>
            <a:r>
              <a:rPr lang="ru-RU" sz="2400" dirty="0" err="1" smtClean="0"/>
              <a:t>құрудағы</a:t>
            </a:r>
            <a:r>
              <a:rPr lang="ru-RU" sz="2400" dirty="0" smtClean="0"/>
              <a:t> </a:t>
            </a:r>
            <a:r>
              <a:rPr lang="ru-RU" sz="2400" dirty="0" err="1" smtClean="0"/>
              <a:t>бағдарламаны</a:t>
            </a:r>
            <a:r>
              <a:rPr lang="ru-RU" sz="2400" dirty="0" smtClean="0"/>
              <a:t> </a:t>
            </a:r>
            <a:r>
              <a:rPr lang="ru-RU" sz="2400" dirty="0" err="1" smtClean="0"/>
              <a:t>әзірлеуші</a:t>
            </a:r>
            <a:r>
              <a:rPr lang="ru-RU" sz="2400" dirty="0" smtClean="0"/>
              <a:t> мен </a:t>
            </a:r>
            <a:r>
              <a:rPr lang="ru-RU" sz="2400" dirty="0" err="1" smtClean="0"/>
              <a:t>пайдаланушының</a:t>
            </a:r>
            <a:r>
              <a:rPr lang="ru-RU" sz="2400" dirty="0" smtClean="0"/>
              <a:t> </a:t>
            </a:r>
            <a:r>
              <a:rPr lang="ru-RU" sz="2400" dirty="0" err="1" smtClean="0"/>
              <a:t>рөлі</a:t>
            </a:r>
            <a:endParaRPr lang="ru-RU" sz="24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5558971" y="1349606"/>
            <a:ext cx="1045029" cy="711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529942" y="2866273"/>
            <a:ext cx="1045029" cy="711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515427" y="4392482"/>
            <a:ext cx="1045029" cy="711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240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5344" y="852790"/>
            <a:ext cx="294413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Сандық карталар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6351" y="852790"/>
            <a:ext cx="339381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kk-KZ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Көп бетті карталар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8498" y="2482492"/>
            <a:ext cx="4397829" cy="3352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Авторлық құқық туралы Заңның негізінде олар географиялық карталарға жатқызылуы және авторлық құқықтың бастапқы объектісі болып табылуы мүмкін.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Электрондық есептеу машиналарына (ЭЕМ) және деректер базаларына арналған бағдарламаларды құқықтық қорғау және тіркеу туралы Заңның негізінде олар жинақтар ретінде қорғалады.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93756" y="1769319"/>
            <a:ext cx="827314" cy="444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068858" y="2419719"/>
            <a:ext cx="4368800" cy="34778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tabLst>
                <a:tab pos="623888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ұжым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парақтарына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defTabSz="623888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парақтарында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8839601" y="1776139"/>
            <a:ext cx="827314" cy="444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82355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180</TotalTime>
  <Words>666</Words>
  <Application>Microsoft Office PowerPoint</Application>
  <PresentationFormat>Широкоэкранный</PresentationFormat>
  <Paragraphs>90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Calibri Light</vt:lpstr>
      <vt:lpstr>Times New Roman</vt:lpstr>
      <vt:lpstr>Wingdings</vt:lpstr>
      <vt:lpstr>Ретро</vt:lpstr>
      <vt:lpstr>Картографиялық бейнелерге авторлық құқықтарды құқықтық қорғау ерекшеліктері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Картографиялық бейнелерге авторлық құқықтарды құқықтық қорғау ерекшеліктерін талдау</dc:title>
  <dc:creator>user</dc:creator>
  <cp:lastModifiedBy>user</cp:lastModifiedBy>
  <cp:revision>22</cp:revision>
  <dcterms:created xsi:type="dcterms:W3CDTF">2019-06-01T08:22:57Z</dcterms:created>
  <dcterms:modified xsi:type="dcterms:W3CDTF">2020-04-23T05:04:38Z</dcterms:modified>
</cp:coreProperties>
</file>